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12"/>
  </p:notesMasterIdLst>
  <p:sldIdLst>
    <p:sldId id="287" r:id="rId2"/>
    <p:sldId id="288" r:id="rId3"/>
    <p:sldId id="289" r:id="rId4"/>
    <p:sldId id="290" r:id="rId5"/>
    <p:sldId id="291" r:id="rId6"/>
    <p:sldId id="295" r:id="rId7"/>
    <p:sldId id="292" r:id="rId8"/>
    <p:sldId id="293" r:id="rId9"/>
    <p:sldId id="294" r:id="rId10"/>
    <p:sldId id="296" r:id="rId11"/>
  </p:sldIdLst>
  <p:sldSz cx="9144000" cy="6858000" type="screen4x3"/>
  <p:notesSz cx="6858000" cy="9144000"/>
  <p:defaultTextStyle>
    <a:defPPr>
      <a:defRPr lang="en-N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7C80"/>
    <a:srgbClr val="FFFF66"/>
    <a:srgbClr val="009900"/>
    <a:srgbClr val="33CC33"/>
    <a:srgbClr val="808080"/>
    <a:srgbClr val="969696"/>
    <a:srgbClr val="99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NZ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NZ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NZ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C248392-1FBA-4C26-85F6-FCB2A3905F16}" type="slidenum">
              <a:rPr lang="en-NZ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92150"/>
            <a:ext cx="20574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198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675"/>
            <a:ext cx="4038600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4038600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692150"/>
            <a:ext cx="7210425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smtClean="0"/>
          </a:p>
        </p:txBody>
      </p:sp>
      <p:sp>
        <p:nvSpPr>
          <p:cNvPr id="594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44675"/>
            <a:ext cx="82296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59410" name="Rectangle 18"/>
          <p:cNvSpPr>
            <a:spLocks noChangeArrowheads="1"/>
          </p:cNvSpPr>
          <p:nvPr/>
        </p:nvSpPr>
        <p:spPr bwMode="auto">
          <a:xfrm>
            <a:off x="0" y="0"/>
            <a:ext cx="9144000" cy="533400"/>
          </a:xfrm>
          <a:prstGeom prst="rect">
            <a:avLst/>
          </a:prstGeom>
          <a:solidFill>
            <a:srgbClr val="3A3C3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sp>
        <p:nvSpPr>
          <p:cNvPr id="59411" name="Rectangle 19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B0C12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pic>
        <p:nvPicPr>
          <p:cNvPr id="59414" name="Picture 22" descr="Cognition Hybrid RGB - print read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0713"/>
            <a:ext cx="1441450" cy="6413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¨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¨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7" name="Picture 9" descr="Cognition Hybrid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322263" y="5876925"/>
            <a:ext cx="84978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NZ" sz="2600" b="1" smtClean="0">
                <a:latin typeface="Tahoma" charset="0"/>
              </a:rPr>
              <a:t>Topic </a:t>
            </a:r>
            <a:r>
              <a:rPr lang="en-NZ" sz="2600" b="1" dirty="0" smtClean="0">
                <a:latin typeface="Tahoma" charset="0"/>
              </a:rPr>
              <a:t>development in science – a model</a:t>
            </a:r>
            <a:endParaRPr lang="en-NZ" sz="2600" b="1" dirty="0">
              <a:latin typeface="Tahom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604" y="714356"/>
            <a:ext cx="7024715" cy="87946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Checklist: Do we understand how to go about the following…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derive lesson plans from curriculum objectives</a:t>
            </a:r>
          </a:p>
          <a:p>
            <a:r>
              <a:rPr lang="en-US" dirty="0" smtClean="0"/>
              <a:t>Using Cluster Specification objectives to provide a basis for refining Learning intentions or Performance Criteria (success criteria)</a:t>
            </a:r>
          </a:p>
          <a:p>
            <a:r>
              <a:rPr lang="en-US" dirty="0" smtClean="0"/>
              <a:t>Keeping the prescribed assessment criteria in mind when planning units of work</a:t>
            </a:r>
          </a:p>
          <a:p>
            <a:r>
              <a:rPr lang="en-US" dirty="0" smtClean="0"/>
              <a:t>Producing a fair assessment, with a balanced mark allocation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8080"/>
                </a:solidFill>
              </a:rPr>
              <a:t>Learning intentions</a:t>
            </a:r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That lesson plans are derived from curriculum objectives</a:t>
            </a:r>
          </a:p>
          <a:p>
            <a:r>
              <a:rPr lang="en-US" dirty="0" smtClean="0"/>
              <a:t>That Cluster Specification objectives provide a basis for refining Learning intentions or Performance Criteria</a:t>
            </a:r>
          </a:p>
          <a:p>
            <a:r>
              <a:rPr lang="en-US" dirty="0" smtClean="0"/>
              <a:t>That prescribed assessment criteria must be considered when planning units of work</a:t>
            </a:r>
          </a:p>
          <a:p>
            <a:r>
              <a:rPr lang="en-US" dirty="0" smtClean="0"/>
              <a:t>That the assessment is fair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57290" y="642918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Grade 12 biology foundation curriculum standard 9: </a:t>
            </a:r>
          </a:p>
          <a:p>
            <a:r>
              <a:rPr lang="en-US" b="1" dirty="0" smtClean="0"/>
              <a:t>Understand physiological regulatory systems of mammals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357422" y="1357298"/>
            <a:ext cx="43577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Breakdown of standards: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85720" y="1928803"/>
          <a:ext cx="8572560" cy="1149869"/>
        </p:xfrm>
        <a:graphic>
          <a:graphicData uri="http://schemas.openxmlformats.org/drawingml/2006/table">
            <a:tbl>
              <a:tblPr/>
              <a:tblGrid>
                <a:gridCol w="8572560"/>
              </a:tblGrid>
              <a:tr h="2722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standard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9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9.1 Explain the importance to the survival of organisms of being able to respond to environmental stimuli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20" y="3214686"/>
            <a:ext cx="86629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e.g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video showing range of ways in which animals detect potential dangers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57158" y="3714752"/>
          <a:ext cx="8286808" cy="1119459"/>
        </p:xfrm>
        <a:graphic>
          <a:graphicData uri="http://schemas.openxmlformats.org/drawingml/2006/table">
            <a:tbl>
              <a:tblPr/>
              <a:tblGrid>
                <a:gridCol w="8286808"/>
              </a:tblGrid>
              <a:tr h="4018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objectives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Provide a </a:t>
                      </a:r>
                      <a:r>
                        <a:rPr lang="en-US" sz="2000" b="1" dirty="0">
                          <a:latin typeface="Arial"/>
                          <a:ea typeface="Calibri"/>
                          <a:cs typeface="Times New Roman"/>
                        </a:rPr>
                        <a:t>clear explanation </a:t>
                      </a: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of this behavior and its importance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500166" y="4929198"/>
          <a:ext cx="6858048" cy="1143008"/>
        </p:xfrm>
        <a:graphic>
          <a:graphicData uri="http://schemas.openxmlformats.org/drawingml/2006/table">
            <a:tbl>
              <a:tblPr/>
              <a:tblGrid>
                <a:gridCol w="3074335"/>
                <a:gridCol w="3783713"/>
              </a:tblGrid>
              <a:tr h="37246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9900"/>
                          </a:solidFill>
                          <a:latin typeface="Arial"/>
                          <a:ea typeface="Calibri"/>
                          <a:cs typeface="Times New Roman"/>
                        </a:rPr>
                        <a:t>Assessment</a:t>
                      </a:r>
                      <a:endParaRPr lang="en-US" sz="2000" dirty="0">
                        <a:solidFill>
                          <a:srgbClr val="0099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70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9900"/>
                          </a:solidFill>
                          <a:latin typeface="Arial"/>
                          <a:ea typeface="Calibri"/>
                          <a:cs typeface="Times New Roman"/>
                        </a:rPr>
                        <a:t>MCQ (knowledge)</a:t>
                      </a:r>
                      <a:endParaRPr lang="en-US" sz="2000" dirty="0">
                        <a:solidFill>
                          <a:srgbClr val="0099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9900"/>
                          </a:solidFill>
                          <a:latin typeface="Arial"/>
                          <a:ea typeface="Calibri"/>
                          <a:cs typeface="Times New Roman"/>
                        </a:rPr>
                        <a:t>Give an example (comprehension)</a:t>
                      </a:r>
                      <a:endParaRPr lang="en-US" sz="2000" dirty="0">
                        <a:solidFill>
                          <a:srgbClr val="0099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500034" y="3643314"/>
            <a:ext cx="790633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Demonstrations: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germination in broad beans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etiolation in mustard/watermelon seeds (p344)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state there is a hormonal basis(no details), advantages of response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(Advanced 10.1) (p 344)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negative geotaxis &amp; phototaxis in snails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ea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</a:rPr>
              <a:t>….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/>
      <p:bldP spid="10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57290" y="714355"/>
          <a:ext cx="7715272" cy="1666977"/>
        </p:xfrm>
        <a:graphic>
          <a:graphicData uri="http://schemas.openxmlformats.org/drawingml/2006/table">
            <a:tbl>
              <a:tblPr/>
              <a:tblGrid>
                <a:gridCol w="4498770"/>
                <a:gridCol w="3216502"/>
              </a:tblGrid>
              <a:tr h="326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standard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Calibri"/>
                          <a:cs typeface="Times New Roman"/>
                        </a:rPr>
                        <a:t>objectives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9.1 Explain the importance to the survival of organisms of being able to respond to environmental stimuli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Provide a clear explanation of this behavior and its importance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28564" y="2500306"/>
            <a:ext cx="871543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Learning intentions: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That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living things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respond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to a range of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stimuli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Stimuli may be both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biotic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and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abiotic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That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plants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respond to (e.g.) temperature, light intensity, consumers, competitors (in specific ways), with examples.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That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animals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respond to predators, prey, other members of the same species, (in specific ways), with examples.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…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1472" y="5286388"/>
            <a:ext cx="17427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(Keywords)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28728" y="642918"/>
          <a:ext cx="7500990" cy="1402080"/>
        </p:xfrm>
        <a:graphic>
          <a:graphicData uri="http://schemas.openxmlformats.org/drawingml/2006/table">
            <a:tbl>
              <a:tblPr/>
              <a:tblGrid>
                <a:gridCol w="7500990"/>
              </a:tblGrid>
              <a:tr h="303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standard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0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9.2 Explain the importance of homeostasis in mammals and describe the process in terms of receptors, effectors and negative feedback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57158" y="3143248"/>
          <a:ext cx="2786082" cy="832107"/>
        </p:xfrm>
        <a:graphic>
          <a:graphicData uri="http://schemas.openxmlformats.org/drawingml/2006/table">
            <a:tbl>
              <a:tblPr/>
              <a:tblGrid>
                <a:gridCol w="2786082"/>
              </a:tblGrid>
              <a:tr h="2327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objectives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4815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Explain the importance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500430" y="2857496"/>
          <a:ext cx="5469264" cy="1752600"/>
        </p:xfrm>
        <a:graphic>
          <a:graphicData uri="http://schemas.openxmlformats.org/drawingml/2006/table">
            <a:tbl>
              <a:tblPr/>
              <a:tblGrid>
                <a:gridCol w="1781003"/>
                <a:gridCol w="3688261"/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Assessment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036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Calibri"/>
                          <a:cs typeface="Times New Roman"/>
                        </a:rPr>
                        <a:t>MCQ (knowledge)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Explain the importance (comprehension)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2 x Give an example (comprehension)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85720" y="4857760"/>
          <a:ext cx="2928958" cy="357190"/>
        </p:xfrm>
        <a:graphic>
          <a:graphicData uri="http://schemas.openxmlformats.org/drawingml/2006/table">
            <a:tbl>
              <a:tblPr/>
              <a:tblGrid>
                <a:gridCol w="2928958"/>
              </a:tblGrid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Describe the process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571868" y="4857760"/>
          <a:ext cx="4183380" cy="350520"/>
        </p:xfrm>
        <a:graphic>
          <a:graphicData uri="http://schemas.openxmlformats.org/drawingml/2006/table">
            <a:tbl>
              <a:tblPr/>
              <a:tblGrid>
                <a:gridCol w="418338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Describe the process (application)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Left Arrow 11"/>
          <p:cNvSpPr/>
          <p:nvPr/>
        </p:nvSpPr>
        <p:spPr bwMode="auto">
          <a:xfrm rot="17830465">
            <a:off x="1807141" y="2303796"/>
            <a:ext cx="978408" cy="484632"/>
          </a:xfrm>
          <a:prstGeom prst="leftArrow">
            <a:avLst/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Left Arrow 12"/>
          <p:cNvSpPr/>
          <p:nvPr/>
        </p:nvSpPr>
        <p:spPr bwMode="auto">
          <a:xfrm rot="17830465">
            <a:off x="1092761" y="4232622"/>
            <a:ext cx="978408" cy="484632"/>
          </a:xfrm>
          <a:prstGeom prst="leftArrow">
            <a:avLst/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Left Arrow 13"/>
          <p:cNvSpPr/>
          <p:nvPr/>
        </p:nvSpPr>
        <p:spPr bwMode="auto">
          <a:xfrm rot="17830465">
            <a:off x="7450743" y="4375498"/>
            <a:ext cx="978408" cy="484632"/>
          </a:xfrm>
          <a:prstGeom prst="leftArrow">
            <a:avLst/>
          </a:prstGeom>
          <a:solidFill>
            <a:srgbClr val="FF7C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Left Arrow 14"/>
          <p:cNvSpPr/>
          <p:nvPr/>
        </p:nvSpPr>
        <p:spPr bwMode="auto">
          <a:xfrm rot="15404257">
            <a:off x="5093289" y="2160920"/>
            <a:ext cx="978408" cy="484632"/>
          </a:xfrm>
          <a:prstGeom prst="leftArrow">
            <a:avLst/>
          </a:prstGeom>
          <a:solidFill>
            <a:srgbClr val="FF7C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7158" y="5429264"/>
            <a:ext cx="8141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How does the teacher interpret these statements?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4282" y="1142984"/>
          <a:ext cx="8643999" cy="4707141"/>
        </p:xfrm>
        <a:graphic>
          <a:graphicData uri="http://schemas.openxmlformats.org/drawingml/2006/table">
            <a:tbl>
              <a:tblPr/>
              <a:tblGrid>
                <a:gridCol w="3429024"/>
                <a:gridCol w="1643074"/>
                <a:gridCol w="1410901"/>
                <a:gridCol w="2161000"/>
              </a:tblGrid>
              <a:tr h="360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Calibri"/>
                          <a:cs typeface="Times New Roman"/>
                        </a:rPr>
                        <a:t>standard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objectives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Assessment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4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Calibri"/>
                          <a:cs typeface="Times New Roman"/>
                        </a:rPr>
                        <a:t>9.1 Explain the importance to the survival of organisms of being able to respond to environmental stimuli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Provide a clear explanation of this behavior and its importance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MCQ (knowledge)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Give an example (comprehension)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i="1" dirty="0" err="1">
                          <a:latin typeface="Arial"/>
                          <a:ea typeface="Calibri"/>
                          <a:cs typeface="Times New Roman"/>
                        </a:rPr>
                        <a:t>e.g</a:t>
                      </a:r>
                      <a:r>
                        <a:rPr lang="en-US" sz="1400" i="1" dirty="0">
                          <a:latin typeface="Arial"/>
                          <a:ea typeface="Calibri"/>
                          <a:cs typeface="Times New Roman"/>
                        </a:rPr>
                        <a:t> video showing range of ways in which animals detect potential dangers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Demonstrations: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germination in broad beans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etiolation in mustard/watermelon seeds (p344)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state there is a hormonal basis(no details), advantages of response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(Advanced 10.1) (p 344)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negative geotaxis&amp; phototaxis in snails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….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     THE ‘HOW’</a:t>
                      </a:r>
                      <a:endParaRPr lang="en-US" sz="2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u="sng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Learning intentions: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That 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living things</a:t>
                      </a:r>
                      <a:r>
                        <a:rPr lang="en-US" sz="1400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respond</a:t>
                      </a:r>
                      <a:r>
                        <a:rPr lang="en-US" sz="1400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 to a range of 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stimuli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Stimuli may be both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 biotic </a:t>
                      </a:r>
                      <a:r>
                        <a:rPr lang="en-US" sz="1400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and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 abiotic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That 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plants</a:t>
                      </a:r>
                      <a:r>
                        <a:rPr lang="en-US" sz="1400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 respond to (e.g.) temperature, light intensity, consumers, competitors (in specific ways), with examples.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That 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animals</a:t>
                      </a:r>
                      <a:r>
                        <a:rPr lang="en-US" sz="1400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 respond to predators, prey, other members of the same species, (in specific ways), with examples.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….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(Keywords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rgbClr val="FF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             THE ‘WHAT’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57290" y="571480"/>
          <a:ext cx="7786710" cy="2636536"/>
        </p:xfrm>
        <a:graphic>
          <a:graphicData uri="http://schemas.openxmlformats.org/drawingml/2006/table">
            <a:tbl>
              <a:tblPr/>
              <a:tblGrid>
                <a:gridCol w="7786710"/>
              </a:tblGrid>
              <a:tr h="2857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standard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Calibri"/>
                          <a:cs typeface="Times New Roman"/>
                        </a:rPr>
                        <a:t>9.2 Explain the importance of homeostasis in mammals and describe the process in terms of receptors, effectors and negative feedback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i="1" dirty="0" err="1" smtClean="0">
                          <a:latin typeface="Arial"/>
                          <a:ea typeface="Calibri"/>
                          <a:cs typeface="Times New Roman"/>
                        </a:rPr>
                        <a:t>eg</a:t>
                      </a:r>
                      <a:r>
                        <a:rPr lang="en-US" sz="2000" i="1" dirty="0" smtClean="0">
                          <a:latin typeface="Arial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US" sz="2000" i="1" dirty="0">
                          <a:latin typeface="Arial"/>
                          <a:ea typeface="Calibri"/>
                          <a:cs typeface="Times New Roman"/>
                        </a:rPr>
                        <a:t>Construct charts to compare mammalian feedback mechanisms with mechanical and electrical regulatory systems </a:t>
                      </a:r>
                      <a:r>
                        <a:rPr lang="en-US" sz="2000" dirty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(Ch 18</a:t>
                      </a:r>
                      <a:r>
                        <a:rPr lang="en-US" sz="2000" dirty="0" smtClean="0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20" y="3643314"/>
            <a:ext cx="64294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Demonstration: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toilet cistern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ea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</a:rPr>
              <a:t>Water bath – either manual control of temperature, or using a thermostat (p 310)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3286124"/>
            <a:ext cx="885828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Learning intentions: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That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homeostasis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refers to the maintenance of a constant internal environment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That mammals are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homeotherms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That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examples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of factors being controlled include: temperature, tonicity, glucose levels, dissolved gases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That a toilet cistern is a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mechanical example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of a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feedback mechanism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That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receptors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detect stimuli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That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effectors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bring about a response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…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96037" y="3244334"/>
            <a:ext cx="2351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Describe the process</a:t>
            </a:r>
            <a:endParaRPr lang="en-US" dirty="0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85720" y="3786190"/>
            <a:ext cx="8501122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Learning intentions: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That a feedback mechanism consists of receptors and effectors, a control centre and a feedback loop.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That the control of blood sugar levels involves the following components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…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…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19457" grpId="1"/>
      <p:bldP spid="19458" grpId="0"/>
      <p:bldP spid="19458" grpId="1"/>
      <p:bldP spid="7" grpId="0"/>
      <p:bldP spid="194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714612" y="642918"/>
          <a:ext cx="6096000" cy="140208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2139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standard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9.1 Explain the importance to the survival of organisms of being able to respond to environmental stimuli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57158" y="1285860"/>
          <a:ext cx="2214578" cy="500066"/>
        </p:xfrm>
        <a:graphic>
          <a:graphicData uri="http://schemas.openxmlformats.org/drawingml/2006/table">
            <a:tbl>
              <a:tblPr/>
              <a:tblGrid>
                <a:gridCol w="2214578"/>
              </a:tblGrid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MCQ (knowledge)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40" marR="48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143116"/>
            <a:ext cx="9310562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Question 1 (9.1):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Seedlings kept in darkness grow spindly as shown in the photograph below: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5" name="Picture 1" descr="http://hcs.osu.edu/hcs300/jpeg/ETHPEA.JPG"/>
          <p:cNvPicPr>
            <a:picLocks noChangeAspect="1" noChangeArrowheads="1"/>
          </p:cNvPicPr>
          <p:nvPr/>
        </p:nvPicPr>
        <p:blipFill>
          <a:blip r:embed="rId2"/>
          <a:srcRect r="64558" b="2792"/>
          <a:stretch>
            <a:fillRect/>
          </a:stretch>
        </p:blipFill>
        <p:spPr bwMode="auto">
          <a:xfrm>
            <a:off x="357158" y="3071810"/>
            <a:ext cx="1571636" cy="284950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071671" y="3071810"/>
            <a:ext cx="685804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best explanation for this response is that: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LcPeriod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seedlings are trying to reach the sun as fast as possible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LcPeriod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There is a mineral in the soil which causes rapid growth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LcPeriod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hormone is secreted that causes stem cells to elongate</a:t>
            </a:r>
            <a:endParaRPr lang="en-US" sz="2000" dirty="0" smtClean="0">
              <a:solidFill>
                <a:srgbClr val="0070C0"/>
              </a:solidFill>
              <a:latin typeface="Arial" pitchFamily="34" charset="0"/>
              <a:ea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LcPeriod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These are hybrid seeds which have been selected for rapid growth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					(1 mark)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43174" y="2143116"/>
            <a:ext cx="5019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Provide a clear explanation of this behavior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86050" y="1000108"/>
            <a:ext cx="40254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Designing the questions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57356" y="714357"/>
          <a:ext cx="7072362" cy="1240354"/>
        </p:xfrm>
        <a:graphic>
          <a:graphicData uri="http://schemas.openxmlformats.org/drawingml/2006/table">
            <a:tbl>
              <a:tblPr/>
              <a:tblGrid>
                <a:gridCol w="7072362"/>
              </a:tblGrid>
              <a:tr h="324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Calibri"/>
                          <a:cs typeface="Times New Roman"/>
                        </a:rPr>
                        <a:t>standard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98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9.3 Describe thermoregulation in humans and the roles of TRH and TSH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282" y="1357298"/>
          <a:ext cx="1571636" cy="714380"/>
        </p:xfrm>
        <a:graphic>
          <a:graphicData uri="http://schemas.openxmlformats.org/drawingml/2006/table">
            <a:tbl>
              <a:tblPr/>
              <a:tblGrid>
                <a:gridCol w="1571636"/>
              </a:tblGrid>
              <a:tr h="714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Calibri"/>
                          <a:cs typeface="Times New Roman"/>
                        </a:rPr>
                        <a:t>Label (knowledge)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57158" y="2285992"/>
            <a:ext cx="464347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Question 5 (9.3):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diagram below shows a cross section of human skin: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6" descr="http://www.dkimages.com/discover/previews/740/7594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071678"/>
            <a:ext cx="450056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428596" y="3714752"/>
            <a:ext cx="400052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Clearly label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two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structures involved with the control of body temperature.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96" y="3286124"/>
            <a:ext cx="3121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Describe thermoregulation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214678" y="5500702"/>
            <a:ext cx="12650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(2 marks)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21506" grpId="0"/>
      <p:bldP spid="9" grpId="0"/>
      <p:bldP spid="21507" grpId="0"/>
    </p:bldLst>
  </p:timing>
</p:sld>
</file>

<file path=ppt/theme/theme1.xml><?xml version="1.0" encoding="utf-8"?>
<a:theme xmlns:a="http://schemas.openxmlformats.org/drawingml/2006/main" name="MSET-PPT-Master">
  <a:themeElements>
    <a:clrScheme name="Presentation CC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resentation CCL">
      <a:majorFont>
        <a:latin typeface="Lucida Grande"/>
        <a:ea typeface="ヒラギノ角ゴ Pro W3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 CC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MSET-PPT-Master</Template>
  <TotalTime>317</TotalTime>
  <Words>861</Words>
  <Application>Microsoft Office PowerPoint</Application>
  <PresentationFormat>On-screen Show (4:3)</PresentationFormat>
  <Paragraphs>116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MSET-PPT-Master</vt:lpstr>
      <vt:lpstr>Slide 1</vt:lpstr>
      <vt:lpstr>Learning intentions</vt:lpstr>
      <vt:lpstr>Slide 3</vt:lpstr>
      <vt:lpstr>Slide 4</vt:lpstr>
      <vt:lpstr>Slide 5</vt:lpstr>
      <vt:lpstr>Slide 6</vt:lpstr>
      <vt:lpstr>Slide 7</vt:lpstr>
      <vt:lpstr>Slide 8</vt:lpstr>
      <vt:lpstr>Slide 9</vt:lpstr>
      <vt:lpstr>Checklist: Do we understand how to go about the following…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Multiserve Cognition Consulting Ltd</dc:creator>
  <cp:lastModifiedBy> </cp:lastModifiedBy>
  <cp:revision>38</cp:revision>
  <dcterms:created xsi:type="dcterms:W3CDTF">2008-10-27T05:16:44Z</dcterms:created>
  <dcterms:modified xsi:type="dcterms:W3CDTF">2009-01-13T04:53:41Z</dcterms:modified>
</cp:coreProperties>
</file>